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4"/>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3" r:id="rId70"/>
    <p:sldId id="421" r:id="rId71"/>
    <p:sldId id="418" r:id="rId72"/>
    <p:sldId id="41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74264" autoAdjust="0"/>
  </p:normalViewPr>
  <p:slideViewPr>
    <p:cSldViewPr snapToGrid="0">
      <p:cViewPr varScale="1">
        <p:scale>
          <a:sx n="67" d="100"/>
          <a:sy n="67" d="100"/>
        </p:scale>
        <p:origin x="954" y="60"/>
      </p:cViewPr>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18/11/2013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http://vmdepot.msopentech.com/Vhd/Show?vhdId=8689&amp;version=9728</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13</a:t>
            </a:fld>
            <a:endParaRPr lang="en-GB"/>
          </a:p>
        </p:txBody>
      </p:sp>
    </p:spTree>
    <p:extLst>
      <p:ext uri="{BB962C8B-B14F-4D97-AF65-F5344CB8AC3E}">
        <p14:creationId xmlns:p14="http://schemas.microsoft.com/office/powerpoint/2010/main" val="13612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11/18/2013</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7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565307620"/>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4680007"/>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56449807"/>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2120449"/>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75494963"/>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3789635"/>
      </p:ext>
    </p:extLst>
  </p:cSld>
  <p:clrMapOvr>
    <a:masterClrMapping/>
  </p:clrMapOvr>
  <p:transition>
    <p:fade/>
  </p:transition>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6492784"/>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p:fade/>
  </p:transition>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75558991"/>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p:fade/>
  </p:transition>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59778337"/>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theme" Target="../theme/theme34.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459.xml"/><Relationship Id="rId6" Type="http://schemas.openxmlformats.org/officeDocument/2006/relationships/image" Target="../media/image65.png"/><Relationship Id="rId5" Type="http://schemas.openxmlformats.org/officeDocument/2006/relationships/hyperlink" Target="http://vmdepot.msopentech.com/Vhd/Show?vhdId=8689&amp;version=9728" TargetMode="Externa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4.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5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7.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642.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8.emf"/><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6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8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upport.microsoft.com/kb/2721672" TargetMode="External"/><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6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67.xml"/><Relationship Id="rId6" Type="http://schemas.openxmlformats.org/officeDocument/2006/relationships/image" Target="../media/image59.png"/><Relationship Id="rId5" Type="http://schemas.openxmlformats.org/officeDocument/2006/relationships/image" Target="../media/image50.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6000" dirty="0" smtClean="0"/>
              <a:t>Windows Azure Virtual Machines</a:t>
            </a:r>
            <a:endParaRPr lang="en-US" sz="60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Create a VM from the Windows Azure portal</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3"/>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3" name="Picture 2">
            <a:hlinkClick r:id="rId5"/>
          </p:cNvPr>
          <p:cNvPicPr>
            <a:picLocks noChangeAspect="1"/>
          </p:cNvPicPr>
          <p:nvPr/>
        </p:nvPicPr>
        <p:blipFill>
          <a:blip r:embed="rId6"/>
          <a:stretch>
            <a:fillRect/>
          </a:stretch>
        </p:blipFill>
        <p:spPr>
          <a:xfrm>
            <a:off x="4528735" y="3182181"/>
            <a:ext cx="5211286" cy="3325623"/>
          </a:xfrm>
          <a:prstGeom prst="rect">
            <a:avLst/>
          </a:prstGeom>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a:t>
            </a:r>
            <a:r>
              <a:rPr lang="en-US" sz="2800" dirty="0" smtClean="0"/>
              <a:t>ide </a:t>
            </a:r>
            <a:r>
              <a:rPr lang="en-US" sz="2800" dirty="0"/>
              <a:t>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3485630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a:t>
            </a:r>
            <a:r>
              <a:rPr lang="en-US" sz="2666" dirty="0" smtClean="0"/>
              <a:t>:\, </a:t>
            </a:r>
            <a:r>
              <a:rPr lang="en-US" sz="2666" dirty="0"/>
              <a:t>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205099"/>
            <a:ext cx="11149012" cy="4795159"/>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641845"/>
            <a:ext cx="8193639" cy="4801314"/>
          </a:xfrm>
        </p:spPr>
        <p:txBody>
          <a:bodyPr/>
          <a:lstStyle/>
          <a:p>
            <a:pPr lvl="0"/>
            <a:r>
              <a:rPr lang="en-US" sz="3200" dirty="0" err="1" smtClean="0"/>
              <a:t>IaaS</a:t>
            </a:r>
            <a:r>
              <a:rPr lang="en-US" sz="3200" dirty="0" smtClean="0"/>
              <a:t> recap (Infrastructure as a Service)</a:t>
            </a:r>
          </a:p>
          <a:p>
            <a:r>
              <a:rPr lang="en-US" sz="3200" dirty="0" smtClean="0"/>
              <a:t>Provisioning </a:t>
            </a:r>
            <a:r>
              <a:rPr lang="en-US" sz="3200" dirty="0"/>
              <a:t>VMs in the </a:t>
            </a:r>
            <a:r>
              <a:rPr lang="en-US" sz="3200" dirty="0" smtClean="0"/>
              <a:t>cloud</a:t>
            </a:r>
          </a:p>
          <a:p>
            <a:r>
              <a:rPr lang="en-US" sz="3200" dirty="0" smtClean="0"/>
              <a:t>Windows and Linux VMs </a:t>
            </a:r>
          </a:p>
          <a:p>
            <a:r>
              <a:rPr lang="en-US" sz="3200" dirty="0" smtClean="0"/>
              <a:t>VM gallery</a:t>
            </a:r>
          </a:p>
          <a:p>
            <a:r>
              <a:rPr lang="en-US" sz="3200" dirty="0" smtClean="0"/>
              <a:t>VM sizes and reliability</a:t>
            </a:r>
          </a:p>
          <a:p>
            <a:r>
              <a:rPr lang="en-US" sz="3200" dirty="0" smtClean="0"/>
              <a:t>VM disks and images</a:t>
            </a:r>
          </a:p>
          <a:p>
            <a:r>
              <a:rPr lang="en-US" sz="3200" dirty="0" smtClean="0"/>
              <a:t>Demos</a:t>
            </a:r>
          </a:p>
        </p:txBody>
      </p:sp>
    </p:spTree>
    <p:extLst>
      <p:ext uri="{BB962C8B-B14F-4D97-AF65-F5344CB8AC3E}">
        <p14:creationId xmlns:p14="http://schemas.microsoft.com/office/powerpoint/2010/main" val="29842662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520701" y="1198853"/>
            <a:ext cx="6406789" cy="4887492"/>
          </a:xfrm>
        </p:spPr>
        <p:txBody>
          <a:bodyPr/>
          <a:lstStyle/>
          <a:p>
            <a:r>
              <a:rPr lang="en-US" sz="2800" dirty="0">
                <a:latin typeface="Segoe UI Light" pitchFamily="34" charset="0"/>
              </a:rPr>
              <a:t>Expert Customers that want to </a:t>
            </a:r>
            <a:r>
              <a:rPr lang="en-US" sz="2800" dirty="0" smtClean="0">
                <a:latin typeface="Segoe UI Light" pitchFamily="34" charset="0"/>
              </a:rPr>
              <a:t>tweak, </a:t>
            </a:r>
            <a:r>
              <a:rPr lang="en-US" sz="2800" dirty="0">
                <a:latin typeface="Segoe UI Light" pitchFamily="34" charset="0"/>
              </a:rPr>
              <a:t>customize, create images based on </a:t>
            </a:r>
            <a:r>
              <a:rPr lang="en-US" sz="2800" dirty="0" smtClean="0">
                <a:latin typeface="Segoe UI Light" pitchFamily="34" charset="0"/>
              </a:rPr>
              <a:t>supported distributions</a:t>
            </a:r>
          </a:p>
          <a:p>
            <a:pPr marL="0" indent="0">
              <a:buNone/>
            </a:pPr>
            <a:endParaRPr lang="en-US" sz="2800" dirty="0">
              <a:latin typeface="Segoe UI Light" pitchFamily="34" charset="0"/>
            </a:endParaRP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VM 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475625" y="2967516"/>
            <a:ext cx="6951250" cy="2148264"/>
          </a:xfrm>
        </p:spPr>
        <p:txBody>
          <a:bodyPr/>
          <a:lstStyle/>
          <a:p>
            <a:r>
              <a:rPr lang="en-US" dirty="0" smtClean="0"/>
              <a:t>Leave your VMs Running</a:t>
            </a:r>
          </a:p>
          <a:p>
            <a:r>
              <a:rPr lang="en-US" dirty="0" smtClean="0"/>
              <a:t>We will be using them for the next lab.</a:t>
            </a:r>
            <a:endParaRPr lang="en-US" dirty="0"/>
          </a:p>
        </p:txBody>
      </p:sp>
      <p:sp>
        <p:nvSpPr>
          <p:cNvPr id="5" name="Text Placeholder 4"/>
          <p:cNvSpPr>
            <a:spLocks noGrp="1"/>
          </p:cNvSpPr>
          <p:nvPr>
            <p:ph type="body" sz="quarter" idx="11"/>
          </p:nvPr>
        </p:nvSpPr>
        <p:spPr/>
        <p:txBody>
          <a:bodyPr/>
          <a:lstStyle/>
          <a:p>
            <a:r>
              <a:rPr lang="en-US" dirty="0" smtClean="0"/>
              <a:t>For the Next Lab: </a:t>
            </a:r>
            <a:endParaRPr lang="en-US" dirty="0"/>
          </a:p>
        </p:txBody>
      </p:sp>
    </p:spTree>
    <p:extLst>
      <p:ext uri="{BB962C8B-B14F-4D97-AF65-F5344CB8AC3E}">
        <p14:creationId xmlns:p14="http://schemas.microsoft.com/office/powerpoint/2010/main" val="2591267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we have learned:</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11024934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5422" y="5020533"/>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Launch a professional looking site with a few clicks using apps like </a:t>
            </a:r>
            <a:r>
              <a:rPr lang="en-US" sz="1467" spc="-43" dirty="0" err="1">
                <a:gradFill>
                  <a:gsLst>
                    <a:gs pos="0">
                      <a:srgbClr val="FFFFFF"/>
                    </a:gs>
                    <a:gs pos="100000">
                      <a:srgbClr val="FFFFFF"/>
                    </a:gs>
                  </a:gsLst>
                  <a:lin ang="16200000" scaled="0"/>
                </a:gradFill>
              </a:rPr>
              <a:t>WordPress</a:t>
            </a:r>
            <a:r>
              <a:rPr lang="en-US" sz="1467" spc="-43" dirty="0">
                <a:gradFill>
                  <a:gsLst>
                    <a:gs pos="0">
                      <a:srgbClr val="FFFFFF"/>
                    </a:gs>
                    <a:gs pos="100000">
                      <a:srgbClr val="FFFFFF"/>
                    </a:gs>
                  </a:gsLst>
                  <a:lin ang="16200000" scaled="0"/>
                </a:gradFill>
              </a:rPr>
              <a:t>, </a:t>
            </a:r>
            <a:r>
              <a:rPr lang="en-US" sz="1467" spc="-43" dirty="0" err="1">
                <a:gradFill>
                  <a:gsLst>
                    <a:gs pos="0">
                      <a:srgbClr val="FFFFFF"/>
                    </a:gs>
                    <a:gs pos="100000">
                      <a:srgbClr val="FFFFFF"/>
                    </a:gs>
                  </a:gsLst>
                  <a:lin ang="16200000" scaled="0"/>
                </a:gradFill>
              </a:rPr>
              <a:t>Joomla</a:t>
            </a:r>
            <a:r>
              <a:rPr lang="en-US" sz="1467" spc="-43" dirty="0">
                <a:gradFill>
                  <a:gsLst>
                    <a:gs pos="0">
                      <a:srgbClr val="FFFFFF"/>
                    </a:gs>
                    <a:gs pos="100000">
                      <a:srgbClr val="FFFFFF"/>
                    </a:gs>
                  </a:gsLst>
                  <a:lin ang="16200000" scaled="0"/>
                </a:gradFill>
              </a:rPr>
              <a:t>!, Drupal, </a:t>
            </a:r>
            <a:r>
              <a:rPr lang="en-US" sz="1467" spc="-43" dirty="0" err="1">
                <a:gradFill>
                  <a:gsLst>
                    <a:gs pos="0">
                      <a:srgbClr val="FFFFFF"/>
                    </a:gs>
                    <a:gs pos="100000">
                      <a:srgbClr val="FFFFFF"/>
                    </a:gs>
                  </a:gsLst>
                  <a:lin ang="16200000" scaled="0"/>
                </a:gradFill>
              </a:rPr>
              <a:t>DotNetNuke</a:t>
            </a:r>
            <a:r>
              <a:rPr lang="en-US" sz="1467" spc="-43" dirty="0">
                <a:gradFill>
                  <a:gsLst>
                    <a:gs pos="0">
                      <a:srgbClr val="FFFFFF"/>
                    </a:gs>
                    <a:gs pos="100000">
                      <a:srgbClr val="FFFFFF"/>
                    </a:gs>
                  </a:gsLst>
                  <a:lin ang="16200000" scaled="0"/>
                </a:gradFill>
              </a:rPr>
              <a:t> and </a:t>
            </a:r>
            <a:r>
              <a:rPr lang="en-US" sz="1467" spc="-43" dirty="0" err="1">
                <a:gradFill>
                  <a:gsLst>
                    <a:gs pos="0">
                      <a:srgbClr val="FFFFFF"/>
                    </a:gs>
                    <a:gs pos="100000">
                      <a:srgbClr val="FFFFFF"/>
                    </a:gs>
                  </a:gsLst>
                  <a:lin ang="16200000" scaled="0"/>
                </a:gradFill>
              </a:rPr>
              <a:t>Umbraco</a:t>
            </a:r>
            <a:endParaRPr lang="en-US" sz="1467" spc="-43" dirty="0">
              <a:gradFill>
                <a:gsLst>
                  <a:gs pos="0">
                    <a:srgbClr val="FFFFFF"/>
                  </a:gs>
                  <a:gs pos="100000">
                    <a:srgbClr val="FFFFFF"/>
                  </a:gs>
                </a:gsLst>
                <a:lin ang="16200000" scaled="0"/>
              </a:gradFill>
            </a:endParaRPr>
          </a:p>
        </p:txBody>
      </p:sp>
      <p:sp>
        <p:nvSpPr>
          <p:cNvPr id="14" name="Rounded Rectangle 13"/>
          <p:cNvSpPr/>
          <p:nvPr/>
        </p:nvSpPr>
        <p:spPr bwMode="auto">
          <a:xfrm>
            <a:off x="275422" y="3584380"/>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Deploy  directly from your source code repository, using </a:t>
            </a:r>
            <a:r>
              <a:rPr lang="en-US" sz="1467" spc="-43" dirty="0" err="1">
                <a:gradFill>
                  <a:gsLst>
                    <a:gs pos="0">
                      <a:srgbClr val="FFFFFF"/>
                    </a:gs>
                    <a:gs pos="100000">
                      <a:srgbClr val="FFFFFF"/>
                    </a:gs>
                  </a:gsLst>
                  <a:lin ang="16200000" scaled="0"/>
                </a:gradFill>
              </a:rPr>
              <a:t>Git</a:t>
            </a:r>
            <a:r>
              <a:rPr lang="en-US" sz="1467" spc="-43"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5422" y="2148225"/>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5422" y="1270001"/>
            <a:ext cx="36489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522" y="358456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041" y="1264788"/>
            <a:ext cx="4027243"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522" y="214822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521" y="502090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8467" y="358456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Choose an image from the library or upload your own </a:t>
            </a:r>
            <a:r>
              <a:rPr lang="en-US" sz="1467" spc="-43" dirty="0" err="1">
                <a:gradFill>
                  <a:gsLst>
                    <a:gs pos="0">
                      <a:srgbClr val="FFFFFF"/>
                    </a:gs>
                    <a:gs pos="100000">
                      <a:srgbClr val="FFFFFF"/>
                    </a:gs>
                  </a:gsLst>
                  <a:lin ang="16200000" scaled="0"/>
                </a:gradFill>
              </a:rPr>
              <a:t>VHD</a:t>
            </a:r>
            <a:r>
              <a:rPr lang="en-US" sz="1467" spc="-43" dirty="0">
                <a:gradFill>
                  <a:gsLst>
                    <a:gs pos="0">
                      <a:srgbClr val="FFFFFF"/>
                    </a:gs>
                    <a:gs pos="100000">
                      <a:srgbClr val="FFFFFF"/>
                    </a:gs>
                  </a:gsLst>
                  <a:lin ang="16200000" scaled="0"/>
                </a:gradFill>
              </a:rPr>
              <a:t>. </a:t>
            </a:r>
          </a:p>
        </p:txBody>
      </p:sp>
      <p:sp>
        <p:nvSpPr>
          <p:cNvPr id="17" name="Rounded Rectangle 16"/>
          <p:cNvSpPr/>
          <p:nvPr/>
        </p:nvSpPr>
        <p:spPr bwMode="auto">
          <a:xfrm>
            <a:off x="8018467" y="214822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8466" y="502090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67" spc="-43" dirty="0" err="1">
                <a:gradFill>
                  <a:gsLst>
                    <a:gs pos="0">
                      <a:srgbClr val="FFFFFF"/>
                    </a:gs>
                    <a:gs pos="100000">
                      <a:srgbClr val="FFFFFF"/>
                    </a:gs>
                  </a:gsLst>
                  <a:lin ang="16200000" scaled="0"/>
                </a:gradFill>
              </a:rPr>
              <a:t>PaaS</a:t>
            </a:r>
            <a:r>
              <a:rPr lang="en-US" sz="1467" spc="-43" dirty="0">
                <a:gradFill>
                  <a:gsLst>
                    <a:gs pos="0">
                      <a:srgbClr val="FFFFFF"/>
                    </a:gs>
                    <a:gs pos="100000">
                      <a:srgbClr val="FFFFFF"/>
                    </a:gs>
                  </a:gsLst>
                  <a:lin ang="16200000" scaled="0"/>
                </a:gradFill>
              </a:rPr>
              <a:t> services.</a:t>
            </a:r>
          </a:p>
        </p:txBody>
      </p:sp>
      <p:grpSp>
        <p:nvGrpSpPr>
          <p:cNvPr id="9" name="Group 8"/>
          <p:cNvGrpSpPr/>
          <p:nvPr/>
        </p:nvGrpSpPr>
        <p:grpSpPr>
          <a:xfrm>
            <a:off x="8009588" y="1270000"/>
            <a:ext cx="399432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483310" y="5612409"/>
            <a:ext cx="899143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107672810"/>
              </p:ext>
            </p:extLst>
          </p:nvPr>
        </p:nvGraphicFramePr>
        <p:xfrm>
          <a:off x="498474" y="1189179"/>
          <a:ext cx="8947084" cy="4404104"/>
        </p:xfrm>
        <a:graphic>
          <a:graphicData uri="http://schemas.openxmlformats.org/drawingml/2006/table">
            <a:tbl>
              <a:tblPr firstRow="1" bandRow="1">
                <a:tableStyleId>{B301B821-A1FF-4177-AEE7-76D212191A09}</a:tableStyleId>
              </a:tblPr>
              <a:tblGrid>
                <a:gridCol w="2282419"/>
                <a:gridCol w="2282419"/>
                <a:gridCol w="2419365"/>
                <a:gridCol w="1962881"/>
              </a:tblGrid>
              <a:tr h="618072">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449837">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solidFill>
                            <a:schemeClr val="tx2">
                              <a:lumMod val="75000"/>
                              <a:alpha val="99000"/>
                            </a:schemeClr>
                          </a:solidFill>
                        </a:rPr>
                        <a:t>A5,A6, A7</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2,</a:t>
                      </a:r>
                      <a:r>
                        <a:rPr lang="en-US" sz="2500" baseline="0" dirty="0" smtClean="0">
                          <a:solidFill>
                            <a:schemeClr val="tx2">
                              <a:lumMod val="75000"/>
                              <a:alpha val="99000"/>
                            </a:schemeClr>
                          </a:solidFill>
                        </a:rPr>
                        <a:t> 4, 8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14,</a:t>
                      </a:r>
                      <a:r>
                        <a:rPr lang="en-US" sz="2500" baseline="0" dirty="0" smtClean="0">
                          <a:solidFill>
                            <a:schemeClr val="tx2">
                              <a:lumMod val="75000"/>
                              <a:alpha val="99000"/>
                            </a:schemeClr>
                          </a:solidFill>
                        </a:rPr>
                        <a:t> 28, 56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4, 8,16</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solidFill>
                            <a:schemeClr val="tx2">
                              <a:lumMod val="75000"/>
                              <a:alpha val="99000"/>
                            </a:schemeClr>
                          </a:solidFill>
                        </a:rPr>
                        <a:t>HPC</a:t>
                      </a:r>
                      <a:r>
                        <a:rPr lang="en-US" sz="2500" baseline="0" dirty="0" smtClean="0">
                          <a:solidFill>
                            <a:schemeClr val="tx2">
                              <a:lumMod val="75000"/>
                              <a:alpha val="99000"/>
                            </a:schemeClr>
                          </a:solidFill>
                        </a:rPr>
                        <a:t> Instances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16</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128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1004</TotalTime>
  <Words>2464</Words>
  <Application>Microsoft Office PowerPoint</Application>
  <PresentationFormat>Widescreen</PresentationFormat>
  <Paragraphs>450</Paragraphs>
  <Slides>39</Slides>
  <Notes>32</Notes>
  <HiddenSlides>4</HiddenSlides>
  <MMClips>0</MMClips>
  <ScaleCrop>false</ScaleCrop>
  <HeadingPairs>
    <vt:vector size="6" baseType="variant">
      <vt:variant>
        <vt:lpstr>Fonts Used</vt:lpstr>
      </vt:variant>
      <vt:variant>
        <vt:i4>7</vt:i4>
      </vt:variant>
      <vt:variant>
        <vt:lpstr>Theme</vt:lpstr>
      </vt:variant>
      <vt:variant>
        <vt:i4>34</vt:i4>
      </vt:variant>
      <vt:variant>
        <vt:lpstr>Slide Titles</vt:lpstr>
      </vt:variant>
      <vt:variant>
        <vt:i4>39</vt:i4>
      </vt:variant>
    </vt:vector>
  </HeadingPairs>
  <TitlesOfParts>
    <vt:vector size="80" baseType="lpstr">
      <vt:lpstr>Segoe Light</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Windows Azure 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Windows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 Depot</vt:lpstr>
      <vt:lpstr>Adding Data Disks to  a Windows and Linux VM  </vt:lpstr>
      <vt:lpstr>PowerPoint Presentation</vt:lpstr>
      <vt:lpstr>Virtual Machines</vt:lpstr>
      <vt:lpstr>Application Scenarios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52</cp:revision>
  <dcterms:created xsi:type="dcterms:W3CDTF">2013-08-21T10:51:45Z</dcterms:created>
  <dcterms:modified xsi:type="dcterms:W3CDTF">2013-11-18T16:36:56Z</dcterms:modified>
</cp:coreProperties>
</file>